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Quattrocento Sans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hxQ4o7q5g0oTC25aaPmUhDEpc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regular.fntdata"/><Relationship Id="rId25" Type="http://schemas.openxmlformats.org/officeDocument/2006/relationships/slide" Target="slides/slide20.xml"/><Relationship Id="rId28" Type="http://schemas.openxmlformats.org/officeDocument/2006/relationships/font" Target="fonts/QuattrocentoSans-italic.fntdata"/><Relationship Id="rId27" Type="http://schemas.openxmlformats.org/officeDocument/2006/relationships/font" Target="fonts/Quattrocento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916409d7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a916409d7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1b6b4d1e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b1b6b4d1e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95cfe00f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a95cfe00f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95cfe00f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a95cfe00f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95cfe00f4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a95cfe00f4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95cfe00f4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a95cfe00f4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95cfe00f4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a95cfe00f4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95cfe00f4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a95cfe00f4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95cfe00f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a95cfe00f4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1f43c747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981f43c747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1b6b4d1e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b1b6b4d1e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2fc49b5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b2fc49b5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587187" y="311335"/>
            <a:ext cx="8592671" cy="114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 rot="5400000">
            <a:off x="3653771" y="-1438183"/>
            <a:ext cx="4225552" cy="1035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Duas Partes de Conteú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81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>
            <p:ph type="title"/>
          </p:nvPr>
        </p:nvSpPr>
        <p:spPr>
          <a:xfrm>
            <a:off x="4362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7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436283" y="1278777"/>
            <a:ext cx="10829364" cy="4879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/>
          <p:nvPr>
            <p:ph type="title"/>
          </p:nvPr>
        </p:nvSpPr>
        <p:spPr>
          <a:xfrm>
            <a:off x="587187" y="311335"/>
            <a:ext cx="8592671" cy="114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587187" y="311335"/>
            <a:ext cx="8592671" cy="114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C7B"/>
              </a:buClr>
              <a:buSzPts val="3300"/>
              <a:buFont typeface="Century Gothic"/>
              <a:buNone/>
              <a:defRPr b="1" i="0" sz="3300" u="none" cap="none" strike="noStrike">
                <a:solidFill>
                  <a:srgbClr val="275C7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587188" y="1628400"/>
            <a:ext cx="10358718" cy="4225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-0OvlJhtRTVcJoCM132OnpGPntkDl12C/view" TargetMode="External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"/>
          <p:cNvGrpSpPr/>
          <p:nvPr/>
        </p:nvGrpSpPr>
        <p:grpSpPr>
          <a:xfrm>
            <a:off x="-1" y="-2"/>
            <a:ext cx="12180278" cy="6855985"/>
            <a:chOff x="-1" y="-2"/>
            <a:chExt cx="12180278" cy="6855985"/>
          </a:xfrm>
        </p:grpSpPr>
        <p:pic>
          <p:nvPicPr>
            <p:cNvPr descr="Computer Vision " id="75" name="Google Shape;75;p1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0"/>
            <a:stretch/>
          </p:blipFill>
          <p:spPr>
            <a:xfrm>
              <a:off x="-1" y="-1"/>
              <a:ext cx="10304586" cy="6855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76" name="Google Shape;76;p1"/>
            <p:cNvPicPr preferRelativeResize="0"/>
            <p:nvPr/>
          </p:nvPicPr>
          <p:blipFill rotWithShape="1">
            <a:blip r:embed="rId3">
              <a:alphaModFix/>
            </a:blip>
            <a:srcRect b="0" l="0" r="81797" t="0"/>
            <a:stretch/>
          </p:blipFill>
          <p:spPr>
            <a:xfrm>
              <a:off x="10304584" y="-2"/>
              <a:ext cx="1875693" cy="68559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oogle Shape;77;p1"/>
          <p:cNvGrpSpPr/>
          <p:nvPr/>
        </p:nvGrpSpPr>
        <p:grpSpPr>
          <a:xfrm>
            <a:off x="2619963" y="-6029"/>
            <a:ext cx="9572037" cy="6858004"/>
            <a:chOff x="2619963" y="-1225"/>
            <a:chExt cx="9572037" cy="6858004"/>
          </a:xfrm>
        </p:grpSpPr>
        <p:pic>
          <p:nvPicPr>
            <p:cNvPr id="78" name="Google Shape;7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19963" y="1331259"/>
              <a:ext cx="9572037" cy="5525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12605" y="-1225"/>
              <a:ext cx="6367667" cy="3695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"/>
          <p:cNvSpPr txBox="1"/>
          <p:nvPr/>
        </p:nvSpPr>
        <p:spPr>
          <a:xfrm>
            <a:off x="180347" y="2296973"/>
            <a:ext cx="8603952" cy="872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  <a:endParaRPr b="1" i="0" sz="58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307521" y="3169924"/>
            <a:ext cx="8540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rPr b="0" i="0" lang="pt-BR" sz="3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Detecção de Logomarcas</a:t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4246" y="5437093"/>
            <a:ext cx="3550449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180346" y="4303512"/>
            <a:ext cx="8540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rPr lang="pt-BR" sz="3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Andressa e Jeniffer</a:t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916409d78_0_15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Fluxo de Desenvolvimento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a916409d78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747838"/>
            <a:ext cx="11811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1b6b4d1e2_0_3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Métricas</a:t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b1b6b4d1e2_0_3"/>
          <p:cNvSpPr txBox="1"/>
          <p:nvPr/>
        </p:nvSpPr>
        <p:spPr>
          <a:xfrm>
            <a:off x="468750" y="1084100"/>
            <a:ext cx="2833500" cy="2165100"/>
          </a:xfrm>
          <a:prstGeom prst="rect">
            <a:avLst/>
          </a:prstGeom>
          <a:noFill/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6000 </a:t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épocas de treinamento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gb1b6b4d1e2_0_3"/>
          <p:cNvSpPr txBox="1"/>
          <p:nvPr/>
        </p:nvSpPr>
        <p:spPr>
          <a:xfrm>
            <a:off x="7914775" y="1040450"/>
            <a:ext cx="3803700" cy="2252400"/>
          </a:xfrm>
          <a:prstGeom prst="rect">
            <a:avLst/>
          </a:prstGeom>
          <a:noFill/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modelo consegue identificar corretamente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86%</a:t>
            </a:r>
            <a:r>
              <a:rPr b="1" i="0" lang="pt-B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dos logos.</a:t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1" name="Google Shape;251;gb1b6b4d1e2_0_3"/>
          <p:cNvSpPr txBox="1"/>
          <p:nvPr/>
        </p:nvSpPr>
        <p:spPr>
          <a:xfrm>
            <a:off x="4002762" y="1040450"/>
            <a:ext cx="3063300" cy="2252400"/>
          </a:xfrm>
          <a:prstGeom prst="rect">
            <a:avLst/>
          </a:prstGeom>
          <a:noFill/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modelo tem a precisão de 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82%</a:t>
            </a:r>
            <a:r>
              <a:rPr b="1" i="0" lang="pt-B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2" name="Google Shape;252;gb1b6b4d1e2_0_3"/>
          <p:cNvSpPr txBox="1"/>
          <p:nvPr/>
        </p:nvSpPr>
        <p:spPr>
          <a:xfrm>
            <a:off x="7914775" y="3959125"/>
            <a:ext cx="3803700" cy="2165100"/>
          </a:xfrm>
          <a:prstGeom prst="rect">
            <a:avLst/>
          </a:prstGeom>
          <a:noFill/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precisão média do modelo é de </a:t>
            </a:r>
            <a:r>
              <a:rPr b="1" i="0" lang="pt-BR" sz="7200" u="none" cap="none" strike="noStrike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82.33%</a:t>
            </a:r>
            <a:r>
              <a:rPr b="1" i="0" lang="pt-B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3" name="Google Shape;253;gb1b6b4d1e2_0_3"/>
          <p:cNvSpPr txBox="1"/>
          <p:nvPr/>
        </p:nvSpPr>
        <p:spPr>
          <a:xfrm>
            <a:off x="4019025" y="3929125"/>
            <a:ext cx="3063300" cy="2252400"/>
          </a:xfrm>
          <a:prstGeom prst="rect">
            <a:avLst/>
          </a:prstGeom>
          <a:noFill/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média de IoU do modelo é: </a:t>
            </a:r>
            <a:r>
              <a:rPr b="1" i="0" lang="pt-BR" sz="7200" u="none" cap="none" strike="noStrike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63.9%</a:t>
            </a:r>
            <a:r>
              <a:rPr b="1" i="0" lang="pt-B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Google Shape;254;gb1b6b4d1e2_0_3"/>
          <p:cNvSpPr txBox="1"/>
          <p:nvPr/>
        </p:nvSpPr>
        <p:spPr>
          <a:xfrm>
            <a:off x="4019023" y="1040450"/>
            <a:ext cx="3063300" cy="2252400"/>
          </a:xfrm>
          <a:prstGeom prst="rect">
            <a:avLst/>
          </a:prstGeom>
          <a:solidFill>
            <a:srgbClr val="CD0E51"/>
          </a:solidFill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Precision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gb1b6b4d1e2_0_3"/>
          <p:cNvSpPr txBox="1"/>
          <p:nvPr/>
        </p:nvSpPr>
        <p:spPr>
          <a:xfrm>
            <a:off x="7914775" y="1040450"/>
            <a:ext cx="3803700" cy="2252400"/>
          </a:xfrm>
          <a:prstGeom prst="rect">
            <a:avLst/>
          </a:prstGeom>
          <a:solidFill>
            <a:srgbClr val="CD0E51"/>
          </a:solidFill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Recall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gb1b6b4d1e2_0_3"/>
          <p:cNvSpPr txBox="1"/>
          <p:nvPr/>
        </p:nvSpPr>
        <p:spPr>
          <a:xfrm>
            <a:off x="4002750" y="3918025"/>
            <a:ext cx="3063300" cy="2252400"/>
          </a:xfrm>
          <a:prstGeom prst="rect">
            <a:avLst/>
          </a:prstGeom>
          <a:solidFill>
            <a:srgbClr val="CD0E51"/>
          </a:solidFill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CD0E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pt-B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IoU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gb1b6b4d1e2_0_3"/>
          <p:cNvSpPr txBox="1"/>
          <p:nvPr/>
        </p:nvSpPr>
        <p:spPr>
          <a:xfrm>
            <a:off x="7914775" y="3918025"/>
            <a:ext cx="3803700" cy="2252400"/>
          </a:xfrm>
          <a:prstGeom prst="rect">
            <a:avLst/>
          </a:prstGeom>
          <a:solidFill>
            <a:srgbClr val="CD0E51"/>
          </a:solidFill>
          <a:ln cap="flat" cmpd="sng" w="28575">
            <a:solidFill>
              <a:srgbClr val="CD0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CD0E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pt-B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gb1b6b4d1e2_0_3"/>
          <p:cNvSpPr txBox="1"/>
          <p:nvPr/>
        </p:nvSpPr>
        <p:spPr>
          <a:xfrm>
            <a:off x="468750" y="3959125"/>
            <a:ext cx="30000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CD0E5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12h</a:t>
            </a:r>
            <a:endParaRPr b="1" sz="7200">
              <a:solidFill>
                <a:srgbClr val="CD0E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mic Sans MS"/>
                <a:ea typeface="Comic Sans MS"/>
                <a:cs typeface="Comic Sans MS"/>
                <a:sym typeface="Comic Sans MS"/>
              </a:rPr>
              <a:t>TREINAMENTO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510" y="4149447"/>
            <a:ext cx="4539024" cy="25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75" y="892225"/>
            <a:ext cx="3496625" cy="203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15"/>
          <p:cNvCxnSpPr>
            <a:stCxn id="265" idx="2"/>
            <a:endCxn id="267" idx="0"/>
          </p:cNvCxnSpPr>
          <p:nvPr/>
        </p:nvCxnSpPr>
        <p:spPr>
          <a:xfrm flipH="1">
            <a:off x="1828887" y="2927050"/>
            <a:ext cx="12900" cy="148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p15"/>
          <p:cNvSpPr/>
          <p:nvPr/>
        </p:nvSpPr>
        <p:spPr>
          <a:xfrm>
            <a:off x="455580" y="4413720"/>
            <a:ext cx="2746439" cy="132139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15"/>
          <p:cNvCxnSpPr>
            <a:stCxn id="267" idx="2"/>
            <a:endCxn id="269" idx="2"/>
          </p:cNvCxnSpPr>
          <p:nvPr/>
        </p:nvCxnSpPr>
        <p:spPr>
          <a:xfrm rot="-5400000">
            <a:off x="2771399" y="3046813"/>
            <a:ext cx="1745700" cy="3630900"/>
          </a:xfrm>
          <a:prstGeom prst="bentConnector3">
            <a:avLst>
              <a:gd fmla="val -1309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p15"/>
          <p:cNvSpPr/>
          <p:nvPr/>
        </p:nvSpPr>
        <p:spPr>
          <a:xfrm>
            <a:off x="4086577" y="2667907"/>
            <a:ext cx="2746439" cy="132139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7957803" y="892225"/>
            <a:ext cx="2746439" cy="132139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15"/>
          <p:cNvCxnSpPr>
            <a:stCxn id="269" idx="0"/>
            <a:endCxn id="270" idx="1"/>
          </p:cNvCxnSpPr>
          <p:nvPr/>
        </p:nvCxnSpPr>
        <p:spPr>
          <a:xfrm rot="-5400000">
            <a:off x="6151296" y="861307"/>
            <a:ext cx="1115100" cy="2498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15"/>
          <p:cNvCxnSpPr>
            <a:stCxn id="270" idx="2"/>
            <a:endCxn id="264" idx="0"/>
          </p:cNvCxnSpPr>
          <p:nvPr/>
        </p:nvCxnSpPr>
        <p:spPr>
          <a:xfrm flipH="1" rot="-5400000">
            <a:off x="8363373" y="3181268"/>
            <a:ext cx="1935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3" name="Google Shape;273;p15"/>
          <p:cNvSpPr txBox="1"/>
          <p:nvPr/>
        </p:nvSpPr>
        <p:spPr>
          <a:xfrm>
            <a:off x="740259" y="4515066"/>
            <a:ext cx="2175078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Detectar se existe um logo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4372257" y="2769253"/>
            <a:ext cx="2175078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Classificar como Bradesco ou Itaú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8025563" y="991715"/>
            <a:ext cx="2610917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 as caixas delimitadoras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artão Itaú: crédito simples, rápido e 100% online - Serasa eCred" id="276" name="Google Shape;276;p15"/>
          <p:cNvPicPr preferRelativeResize="0"/>
          <p:nvPr/>
        </p:nvPicPr>
        <p:blipFill rotWithShape="1">
          <a:blip r:embed="rId5">
            <a:alphaModFix/>
          </a:blip>
          <a:srcRect b="27272" l="33246" r="33157" t="28250"/>
          <a:stretch/>
        </p:blipFill>
        <p:spPr>
          <a:xfrm>
            <a:off x="5653852" y="3465673"/>
            <a:ext cx="535759" cy="4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 rotWithShape="1">
          <a:blip r:embed="rId6">
            <a:alphaModFix/>
          </a:blip>
          <a:srcRect b="16992" l="32353" r="32048" t="16169"/>
          <a:stretch/>
        </p:blipFill>
        <p:spPr>
          <a:xfrm>
            <a:off x="4803732" y="3465673"/>
            <a:ext cx="519004" cy="472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heck mark icon checkmark in circle Vector Image" id="278" name="Google Shape;278;p15"/>
          <p:cNvPicPr preferRelativeResize="0"/>
          <p:nvPr/>
        </p:nvPicPr>
        <p:blipFill rotWithShape="1">
          <a:blip r:embed="rId7">
            <a:alphaModFix/>
          </a:blip>
          <a:srcRect b="22643" l="17410" r="7663" t="9858"/>
          <a:stretch/>
        </p:blipFill>
        <p:spPr>
          <a:xfrm>
            <a:off x="1627739" y="5201844"/>
            <a:ext cx="400117" cy="389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heck mark icon checkmark in circle Vector Image" id="279" name="Google Shape;279;p15"/>
          <p:cNvPicPr preferRelativeResize="0"/>
          <p:nvPr/>
        </p:nvPicPr>
        <p:blipFill rotWithShape="1">
          <a:blip r:embed="rId7">
            <a:alphaModFix/>
          </a:blip>
          <a:srcRect b="22643" l="17410" r="7663" t="9858"/>
          <a:stretch/>
        </p:blipFill>
        <p:spPr>
          <a:xfrm>
            <a:off x="9130962" y="1714989"/>
            <a:ext cx="400117" cy="38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00" y="778750"/>
            <a:ext cx="6677087" cy="58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5cfe00f4_0_24"/>
          <p:cNvSpPr/>
          <p:nvPr/>
        </p:nvSpPr>
        <p:spPr>
          <a:xfrm>
            <a:off x="6247750" y="1118200"/>
            <a:ext cx="5865300" cy="52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a95cfe00f4_0_24"/>
          <p:cNvSpPr/>
          <p:nvPr/>
        </p:nvSpPr>
        <p:spPr>
          <a:xfrm>
            <a:off x="205275" y="1118175"/>
            <a:ext cx="5865300" cy="52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a95cfe00f4_0_24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a95cfe00f4_0_24"/>
          <p:cNvPicPr preferRelativeResize="0"/>
          <p:nvPr/>
        </p:nvPicPr>
        <p:blipFill rotWithShape="1">
          <a:blip r:embed="rId3">
            <a:alphaModFix/>
          </a:blip>
          <a:srcRect b="0" l="0" r="0" t="28093"/>
          <a:stretch/>
        </p:blipFill>
        <p:spPr>
          <a:xfrm>
            <a:off x="517025" y="1709700"/>
            <a:ext cx="5457501" cy="3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a95cfe00f4_0_24"/>
          <p:cNvSpPr txBox="1"/>
          <p:nvPr/>
        </p:nvSpPr>
        <p:spPr>
          <a:xfrm>
            <a:off x="1286325" y="1291075"/>
            <a:ext cx="3918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1000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ga95cfe00f4_0_24"/>
          <p:cNvPicPr preferRelativeResize="0"/>
          <p:nvPr/>
        </p:nvPicPr>
        <p:blipFill rotWithShape="1">
          <a:blip r:embed="rId4">
            <a:alphaModFix/>
          </a:blip>
          <a:srcRect b="0" l="0" r="0" t="29283"/>
          <a:stretch/>
        </p:blipFill>
        <p:spPr>
          <a:xfrm>
            <a:off x="6362475" y="1709700"/>
            <a:ext cx="5457488" cy="3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a95cfe00f4_0_24"/>
          <p:cNvSpPr txBox="1"/>
          <p:nvPr/>
        </p:nvSpPr>
        <p:spPr>
          <a:xfrm>
            <a:off x="7324500" y="1291075"/>
            <a:ext cx="39189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2000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ga95cfe00f4_0_24"/>
          <p:cNvSpPr txBox="1"/>
          <p:nvPr/>
        </p:nvSpPr>
        <p:spPr>
          <a:xfrm>
            <a:off x="1178475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		63.10%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 	0.61%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           	41.80%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ga95cfe00f4_0_24"/>
          <p:cNvSpPr txBox="1"/>
          <p:nvPr/>
        </p:nvSpPr>
        <p:spPr>
          <a:xfrm>
            <a:off x="7324500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        	68.56%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 	0.69%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           	47.32%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95cfe00f4_0_12"/>
          <p:cNvSpPr/>
          <p:nvPr/>
        </p:nvSpPr>
        <p:spPr>
          <a:xfrm>
            <a:off x="6247750" y="1211500"/>
            <a:ext cx="5865300" cy="51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a95cfe00f4_0_12"/>
          <p:cNvSpPr/>
          <p:nvPr/>
        </p:nvSpPr>
        <p:spPr>
          <a:xfrm>
            <a:off x="230750" y="1211500"/>
            <a:ext cx="5865300" cy="51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a95cfe00f4_0_12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a95cfe00f4_0_12"/>
          <p:cNvSpPr txBox="1"/>
          <p:nvPr/>
        </p:nvSpPr>
        <p:spPr>
          <a:xfrm>
            <a:off x="1284050" y="1326775"/>
            <a:ext cx="3758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ga95cfe00f4_0_12"/>
          <p:cNvSpPr txBox="1"/>
          <p:nvPr/>
        </p:nvSpPr>
        <p:spPr>
          <a:xfrm>
            <a:off x="7185100" y="1326775"/>
            <a:ext cx="399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ga95cfe00f4_0_12"/>
          <p:cNvPicPr preferRelativeResize="0"/>
          <p:nvPr/>
        </p:nvPicPr>
        <p:blipFill rotWithShape="1">
          <a:blip r:embed="rId3">
            <a:alphaModFix/>
          </a:blip>
          <a:srcRect b="0" l="0" r="0" t="29725"/>
          <a:stretch/>
        </p:blipFill>
        <p:spPr>
          <a:xfrm>
            <a:off x="517025" y="1776736"/>
            <a:ext cx="5457501" cy="336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a95cfe00f4_0_12"/>
          <p:cNvPicPr preferRelativeResize="0"/>
          <p:nvPr/>
        </p:nvPicPr>
        <p:blipFill rotWithShape="1">
          <a:blip r:embed="rId4">
            <a:alphaModFix/>
          </a:blip>
          <a:srcRect b="0" l="0" r="0" t="29408"/>
          <a:stretch/>
        </p:blipFill>
        <p:spPr>
          <a:xfrm>
            <a:off x="6387600" y="1731350"/>
            <a:ext cx="5433201" cy="33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a95cfe00f4_0_12"/>
          <p:cNvSpPr txBox="1"/>
          <p:nvPr/>
        </p:nvSpPr>
        <p:spPr>
          <a:xfrm>
            <a:off x="1203950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 		83.27%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 	0.81%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           	59.69%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ga95cfe00f4_0_12"/>
          <p:cNvSpPr txBox="1"/>
          <p:nvPr/>
        </p:nvSpPr>
        <p:spPr>
          <a:xfrm>
            <a:off x="7220950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         	82.27%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 	0.82%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           	63.55%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95cfe00f4_0_4"/>
          <p:cNvSpPr/>
          <p:nvPr/>
        </p:nvSpPr>
        <p:spPr>
          <a:xfrm>
            <a:off x="6223050" y="1211500"/>
            <a:ext cx="5865300" cy="51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a95cfe00f4_0_4"/>
          <p:cNvSpPr/>
          <p:nvPr/>
        </p:nvSpPr>
        <p:spPr>
          <a:xfrm>
            <a:off x="230750" y="1211500"/>
            <a:ext cx="5865300" cy="51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a95cfe00f4_0_4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a95cfe00f4_0_4"/>
          <p:cNvSpPr txBox="1"/>
          <p:nvPr/>
        </p:nvSpPr>
        <p:spPr>
          <a:xfrm>
            <a:off x="1303250" y="1288350"/>
            <a:ext cx="3720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ga95cfe00f4_0_4"/>
          <p:cNvSpPr txBox="1"/>
          <p:nvPr/>
        </p:nvSpPr>
        <p:spPr>
          <a:xfrm>
            <a:off x="7179600" y="1288350"/>
            <a:ext cx="3952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000 épocas de treinamento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1" name="Google Shape;321;ga95cfe00f4_0_4"/>
          <p:cNvPicPr preferRelativeResize="0"/>
          <p:nvPr/>
        </p:nvPicPr>
        <p:blipFill rotWithShape="1">
          <a:blip r:embed="rId3">
            <a:alphaModFix/>
          </a:blip>
          <a:srcRect b="0" l="0" r="0" t="28845"/>
          <a:stretch/>
        </p:blipFill>
        <p:spPr>
          <a:xfrm>
            <a:off x="479600" y="1689600"/>
            <a:ext cx="5457501" cy="34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a95cfe00f4_0_4"/>
          <p:cNvPicPr preferRelativeResize="0"/>
          <p:nvPr/>
        </p:nvPicPr>
        <p:blipFill rotWithShape="1">
          <a:blip r:embed="rId4">
            <a:alphaModFix/>
          </a:blip>
          <a:srcRect b="0" l="0" r="0" t="29017"/>
          <a:stretch/>
        </p:blipFill>
        <p:spPr>
          <a:xfrm>
            <a:off x="6375450" y="1693662"/>
            <a:ext cx="5457501" cy="33943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a95cfe00f4_0_4"/>
          <p:cNvSpPr txBox="1"/>
          <p:nvPr/>
        </p:nvSpPr>
        <p:spPr>
          <a:xfrm>
            <a:off x="1178475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 		83.52%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	0.82%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		</a:t>
            </a:r>
            <a:r>
              <a:rPr b="1" lang="pt-B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62.77%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ga95cfe00f4_0_4"/>
          <p:cNvSpPr txBox="1"/>
          <p:nvPr/>
        </p:nvSpPr>
        <p:spPr>
          <a:xfrm>
            <a:off x="7196250" y="5340525"/>
            <a:ext cx="39189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mAP: 		82.33%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Precision: 	0.82%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800">
                <a:latin typeface="Century Gothic"/>
                <a:ea typeface="Century Gothic"/>
                <a:cs typeface="Century Gothic"/>
                <a:sym typeface="Century Gothic"/>
              </a:rPr>
              <a:t>IoU: 		63.90%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95cfe00f4_0_99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a95cfe00f4_0_99"/>
          <p:cNvPicPr preferRelativeResize="0"/>
          <p:nvPr/>
        </p:nvPicPr>
        <p:blipFill rotWithShape="1">
          <a:blip r:embed="rId3">
            <a:alphaModFix/>
          </a:blip>
          <a:srcRect b="0" l="26707" r="0" t="0"/>
          <a:stretch/>
        </p:blipFill>
        <p:spPr>
          <a:xfrm>
            <a:off x="742225" y="1462050"/>
            <a:ext cx="4456875" cy="449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a95cfe00f4_0_99"/>
          <p:cNvPicPr preferRelativeResize="0"/>
          <p:nvPr/>
        </p:nvPicPr>
        <p:blipFill rotWithShape="1">
          <a:blip r:embed="rId4">
            <a:alphaModFix/>
          </a:blip>
          <a:srcRect b="0" l="27907" r="0" t="0"/>
          <a:stretch/>
        </p:blipFill>
        <p:spPr>
          <a:xfrm>
            <a:off x="7148644" y="1462050"/>
            <a:ext cx="4383981" cy="44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a95cfe00f4_0_99"/>
          <p:cNvSpPr txBox="1"/>
          <p:nvPr/>
        </p:nvSpPr>
        <p:spPr>
          <a:xfrm>
            <a:off x="1110500" y="1041000"/>
            <a:ext cx="3720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400">
                <a:latin typeface="Century Gothic"/>
                <a:ea typeface="Century Gothic"/>
                <a:cs typeface="Century Gothic"/>
                <a:sym typeface="Century Gothic"/>
              </a:rPr>
              <a:t>Imput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ga95cfe00f4_0_99"/>
          <p:cNvSpPr txBox="1"/>
          <p:nvPr/>
        </p:nvSpPr>
        <p:spPr>
          <a:xfrm>
            <a:off x="7480488" y="1041000"/>
            <a:ext cx="3720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400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95cfe00f4_0_112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a95cfe00f4_0_112"/>
          <p:cNvPicPr preferRelativeResize="0"/>
          <p:nvPr/>
        </p:nvPicPr>
        <p:blipFill rotWithShape="1">
          <a:blip r:embed="rId3">
            <a:alphaModFix/>
          </a:blip>
          <a:srcRect b="13490" l="0" r="0" t="8397"/>
          <a:stretch/>
        </p:blipFill>
        <p:spPr>
          <a:xfrm>
            <a:off x="6519350" y="1355675"/>
            <a:ext cx="4941325" cy="51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a95cfe00f4_0_112"/>
          <p:cNvSpPr/>
          <p:nvPr/>
        </p:nvSpPr>
        <p:spPr>
          <a:xfrm>
            <a:off x="9414650" y="4236875"/>
            <a:ext cx="518700" cy="4803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a95cfe00f4_0_112"/>
          <p:cNvPicPr preferRelativeResize="0"/>
          <p:nvPr/>
        </p:nvPicPr>
        <p:blipFill rotWithShape="1">
          <a:blip r:embed="rId4">
            <a:alphaModFix/>
          </a:blip>
          <a:srcRect b="13130" l="0" r="0" t="2316"/>
          <a:stretch/>
        </p:blipFill>
        <p:spPr>
          <a:xfrm>
            <a:off x="1050175" y="1355675"/>
            <a:ext cx="4411575" cy="51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a95cfe00f4_0_112"/>
          <p:cNvSpPr/>
          <p:nvPr/>
        </p:nvSpPr>
        <p:spPr>
          <a:xfrm>
            <a:off x="3705950" y="4440775"/>
            <a:ext cx="518700" cy="4803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a95cfe00f4_0_112"/>
          <p:cNvSpPr txBox="1"/>
          <p:nvPr/>
        </p:nvSpPr>
        <p:spPr>
          <a:xfrm>
            <a:off x="1561563" y="861150"/>
            <a:ext cx="3720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400">
                <a:latin typeface="Century Gothic"/>
                <a:ea typeface="Century Gothic"/>
                <a:cs typeface="Century Gothic"/>
                <a:sym typeface="Century Gothic"/>
              </a:rPr>
              <a:t>Imput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ga95cfe00f4_0_112"/>
          <p:cNvSpPr txBox="1"/>
          <p:nvPr/>
        </p:nvSpPr>
        <p:spPr>
          <a:xfrm>
            <a:off x="7255638" y="861150"/>
            <a:ext cx="3720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400">
                <a:latin typeface="Century Gothic"/>
                <a:ea typeface="Century Gothic"/>
                <a:cs typeface="Century Gothic"/>
                <a:sym typeface="Century Gothic"/>
              </a:rPr>
              <a:t>Result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95cfe00f4_0_86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 e </a:t>
            </a: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a95cfe00f4_0_86" title="brad_natal_yolo_600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800" y="915400"/>
            <a:ext cx="9910925" cy="57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/>
          <p:cNvPicPr preferRelativeResize="0"/>
          <p:nvPr/>
        </p:nvPicPr>
        <p:blipFill rotWithShape="1">
          <a:blip r:embed="rId3">
            <a:alphaModFix amt="50000"/>
          </a:blip>
          <a:srcRect b="-13146" l="0" r="0" t="-1"/>
          <a:stretch/>
        </p:blipFill>
        <p:spPr>
          <a:xfrm>
            <a:off x="0" y="796938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>
            <p:ph type="title"/>
          </p:nvPr>
        </p:nvSpPr>
        <p:spPr>
          <a:xfrm>
            <a:off x="4362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7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rPr lang="pt-BR" sz="2800"/>
              <a:t>Visão Geral </a:t>
            </a:r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-3940237" y="204286"/>
            <a:ext cx="14178398" cy="7293488"/>
            <a:chOff x="-6126981" y="-937410"/>
            <a:chExt cx="14178398" cy="7293488"/>
          </a:xfrm>
        </p:grpSpPr>
        <p:sp>
          <p:nvSpPr>
            <p:cNvPr id="91" name="Google Shape;91;p5"/>
            <p:cNvSpPr/>
            <p:nvPr/>
          </p:nvSpPr>
          <p:spPr>
            <a:xfrm>
              <a:off x="-6126981" y="-937410"/>
              <a:ext cx="7293488" cy="7293488"/>
            </a:xfrm>
            <a:prstGeom prst="blockArc">
              <a:avLst>
                <a:gd fmla="val 18900000" name="adj1"/>
                <a:gd fmla="val 2700000" name="adj2"/>
                <a:gd fmla="val 296" name="adj3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34398" y="285347"/>
              <a:ext cx="7617019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 txBox="1"/>
            <p:nvPr/>
          </p:nvSpPr>
          <p:spPr>
            <a:xfrm>
              <a:off x="434398" y="285347"/>
              <a:ext cx="7617019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0" i="0" lang="pt-BR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Motivação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77849" y="214037"/>
              <a:ext cx="713096" cy="713096"/>
            </a:xfrm>
            <a:prstGeom prst="ellipse">
              <a:avLst/>
            </a:prstGeom>
            <a:solidFill>
              <a:srgbClr val="B1216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03654" y="1140954"/>
              <a:ext cx="7147763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 txBox="1"/>
            <p:nvPr/>
          </p:nvSpPr>
          <p:spPr>
            <a:xfrm>
              <a:off x="903654" y="1140954"/>
              <a:ext cx="7147763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0" i="0" lang="pt-BR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Base de Dados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47106" y="1069644"/>
              <a:ext cx="713096" cy="713096"/>
            </a:xfrm>
            <a:prstGeom prst="ellipse">
              <a:avLst/>
            </a:prstGeom>
            <a:solidFill>
              <a:srgbClr val="B1216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118233" y="1996562"/>
              <a:ext cx="6933183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1118233" y="1996562"/>
              <a:ext cx="6933183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0" i="0" lang="pt-BR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Fluxo de Desenvolvimento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61685" y="1925252"/>
              <a:ext cx="713096" cy="713096"/>
            </a:xfrm>
            <a:prstGeom prst="ellipse">
              <a:avLst/>
            </a:prstGeom>
            <a:solidFill>
              <a:srgbClr val="B1216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118233" y="2851627"/>
              <a:ext cx="6933183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 txBox="1"/>
            <p:nvPr/>
          </p:nvSpPr>
          <p:spPr>
            <a:xfrm>
              <a:off x="1118233" y="2851627"/>
              <a:ext cx="6933183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0" i="0" lang="pt-BR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Metodologia e Ferramentas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61685" y="2780318"/>
              <a:ext cx="713096" cy="713096"/>
            </a:xfrm>
            <a:prstGeom prst="ellipse">
              <a:avLst/>
            </a:prstGeom>
            <a:solidFill>
              <a:srgbClr val="C2155D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903654" y="3707235"/>
              <a:ext cx="7147763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 txBox="1"/>
            <p:nvPr/>
          </p:nvSpPr>
          <p:spPr>
            <a:xfrm>
              <a:off x="903654" y="3707235"/>
              <a:ext cx="7147763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pt-BR" sz="3100"/>
                <a:t>Resultados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47106" y="3635925"/>
              <a:ext cx="713096" cy="713096"/>
            </a:xfrm>
            <a:prstGeom prst="ellipse">
              <a:avLst/>
            </a:prstGeom>
            <a:solidFill>
              <a:srgbClr val="C2155D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434398" y="4562842"/>
              <a:ext cx="7617019" cy="570477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 txBox="1"/>
            <p:nvPr/>
          </p:nvSpPr>
          <p:spPr>
            <a:xfrm>
              <a:off x="434398" y="4562842"/>
              <a:ext cx="7617019" cy="570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725" lIns="452800" spcFirstLastPara="1" rIns="78725" wrap="square" tIns="78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0" i="0" lang="pt-BR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Aplicação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7849" y="4491533"/>
              <a:ext cx="713096" cy="713096"/>
            </a:xfrm>
            <a:prstGeom prst="ellipse">
              <a:avLst/>
            </a:prstGeom>
            <a:solidFill>
              <a:srgbClr val="CD0E5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95cfe00f4_0_127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Melhorias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a95cfe00f4_0_127"/>
          <p:cNvSpPr/>
          <p:nvPr/>
        </p:nvSpPr>
        <p:spPr>
          <a:xfrm>
            <a:off x="4635700" y="171457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mais concorrentes além do Itaú.</a:t>
            </a:r>
            <a:endParaRPr b="1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ga95cfe00f4_0_127"/>
          <p:cNvSpPr/>
          <p:nvPr/>
        </p:nvSpPr>
        <p:spPr>
          <a:xfrm>
            <a:off x="787600" y="171457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mais imagens para um desempenho melhor.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ga95cfe00f4_0_127"/>
          <p:cNvSpPr/>
          <p:nvPr/>
        </p:nvSpPr>
        <p:spPr>
          <a:xfrm>
            <a:off x="8483800" y="171457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Sugestões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9" name="Google Shape;359;ga95cfe00f4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500" y="3352800"/>
            <a:ext cx="1714575" cy="17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1f43c747_2_2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981f43c747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17" y="1064749"/>
            <a:ext cx="1012946" cy="10706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981f43c747_2_2"/>
          <p:cNvSpPr txBox="1"/>
          <p:nvPr/>
        </p:nvSpPr>
        <p:spPr>
          <a:xfrm>
            <a:off x="1178485" y="1292138"/>
            <a:ext cx="10497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Desenvolver um estudo de caso de Visão Computacional com foco na logomarca do Bradesco.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7" name="Google Shape;117;g981f43c747_2_2"/>
          <p:cNvGrpSpPr/>
          <p:nvPr/>
        </p:nvGrpSpPr>
        <p:grpSpPr>
          <a:xfrm>
            <a:off x="698775" y="3575400"/>
            <a:ext cx="5094000" cy="914400"/>
            <a:chOff x="811250" y="5305775"/>
            <a:chExt cx="5094000" cy="914400"/>
          </a:xfrm>
        </p:grpSpPr>
        <p:sp>
          <p:nvSpPr>
            <p:cNvPr id="118" name="Google Shape;118;g981f43c747_2_2"/>
            <p:cNvSpPr/>
            <p:nvPr/>
          </p:nvSpPr>
          <p:spPr>
            <a:xfrm>
              <a:off x="811250" y="5305775"/>
              <a:ext cx="5094000" cy="9144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981f43c747_2_2"/>
            <p:cNvSpPr txBox="1"/>
            <p:nvPr/>
          </p:nvSpPr>
          <p:spPr>
            <a:xfrm>
              <a:off x="1148775" y="5455025"/>
              <a:ext cx="41940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entury Gothic"/>
                  <a:ea typeface="Century Gothic"/>
                  <a:cs typeface="Century Gothic"/>
                  <a:sym typeface="Century Gothic"/>
                </a:rPr>
                <a:t>Monitorar o sentimento positivo e negativo em relação ao banco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0" name="Google Shape;120;g981f43c747_2_2"/>
          <p:cNvGrpSpPr/>
          <p:nvPr/>
        </p:nvGrpSpPr>
        <p:grpSpPr>
          <a:xfrm>
            <a:off x="6328300" y="3575388"/>
            <a:ext cx="5094000" cy="914400"/>
            <a:chOff x="811250" y="2497625"/>
            <a:chExt cx="5094000" cy="914400"/>
          </a:xfrm>
        </p:grpSpPr>
        <p:sp>
          <p:nvSpPr>
            <p:cNvPr id="121" name="Google Shape;121;g981f43c747_2_2"/>
            <p:cNvSpPr/>
            <p:nvPr/>
          </p:nvSpPr>
          <p:spPr>
            <a:xfrm>
              <a:off x="811250" y="2497625"/>
              <a:ext cx="5094000" cy="9144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981f43c747_2_2"/>
            <p:cNvSpPr txBox="1"/>
            <p:nvPr/>
          </p:nvSpPr>
          <p:spPr>
            <a:xfrm>
              <a:off x="1098950" y="2637875"/>
              <a:ext cx="4518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entury Gothic"/>
                  <a:ea typeface="Century Gothic"/>
                  <a:cs typeface="Century Gothic"/>
                  <a:sym typeface="Century Gothic"/>
                </a:rPr>
                <a:t>Detectar usos ilegais de logotipos e proteger a imagem da marca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3" name="Google Shape;123;g981f43c747_2_2"/>
          <p:cNvGrpSpPr/>
          <p:nvPr/>
        </p:nvGrpSpPr>
        <p:grpSpPr>
          <a:xfrm>
            <a:off x="698775" y="4796138"/>
            <a:ext cx="5094000" cy="774150"/>
            <a:chOff x="811250" y="4448625"/>
            <a:chExt cx="5094000" cy="774150"/>
          </a:xfrm>
        </p:grpSpPr>
        <p:sp>
          <p:nvSpPr>
            <p:cNvPr id="124" name="Google Shape;124;g981f43c747_2_2"/>
            <p:cNvSpPr/>
            <p:nvPr/>
          </p:nvSpPr>
          <p:spPr>
            <a:xfrm>
              <a:off x="811250" y="4448625"/>
              <a:ext cx="5094000" cy="6339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981f43c747_2_2"/>
            <p:cNvSpPr txBox="1"/>
            <p:nvPr/>
          </p:nvSpPr>
          <p:spPr>
            <a:xfrm>
              <a:off x="986475" y="4588875"/>
              <a:ext cx="4518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entury Gothic"/>
                  <a:ea typeface="Century Gothic"/>
                  <a:cs typeface="Century Gothic"/>
                  <a:sym typeface="Century Gothic"/>
                </a:rPr>
                <a:t>Visibilidade da marca na web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6" name="Google Shape;126;g981f43c747_2_2"/>
          <p:cNvGrpSpPr/>
          <p:nvPr/>
        </p:nvGrpSpPr>
        <p:grpSpPr>
          <a:xfrm>
            <a:off x="6451875" y="5533388"/>
            <a:ext cx="5094000" cy="686775"/>
            <a:chOff x="5990175" y="3529375"/>
            <a:chExt cx="5094000" cy="686775"/>
          </a:xfrm>
        </p:grpSpPr>
        <p:sp>
          <p:nvSpPr>
            <p:cNvPr id="127" name="Google Shape;127;g981f43c747_2_2"/>
            <p:cNvSpPr/>
            <p:nvPr/>
          </p:nvSpPr>
          <p:spPr>
            <a:xfrm>
              <a:off x="5990175" y="3529375"/>
              <a:ext cx="5094000" cy="6159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981f43c747_2_2"/>
            <p:cNvSpPr txBox="1"/>
            <p:nvPr/>
          </p:nvSpPr>
          <p:spPr>
            <a:xfrm>
              <a:off x="6277875" y="3626050"/>
              <a:ext cx="4518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entury Gothic"/>
                  <a:ea typeface="Century Gothic"/>
                  <a:cs typeface="Century Gothic"/>
                  <a:sym typeface="Century Gothic"/>
                </a:rPr>
                <a:t>Avaliar o patrocínio de eventos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9" name="Google Shape;129;g981f43c747_2_2"/>
          <p:cNvGrpSpPr/>
          <p:nvPr/>
        </p:nvGrpSpPr>
        <p:grpSpPr>
          <a:xfrm>
            <a:off x="7849891" y="2659804"/>
            <a:ext cx="2050800" cy="590100"/>
            <a:chOff x="7240291" y="2659779"/>
            <a:chExt cx="2050800" cy="590100"/>
          </a:xfrm>
        </p:grpSpPr>
        <p:sp>
          <p:nvSpPr>
            <p:cNvPr id="130" name="Google Shape;130;g981f43c747_2_2"/>
            <p:cNvSpPr/>
            <p:nvPr/>
          </p:nvSpPr>
          <p:spPr>
            <a:xfrm>
              <a:off x="7240291" y="2659779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131" name="Google Shape;131;g981f43c747_2_2"/>
            <p:cNvSpPr txBox="1"/>
            <p:nvPr/>
          </p:nvSpPr>
          <p:spPr>
            <a:xfrm>
              <a:off x="7680850" y="2759075"/>
              <a:ext cx="11697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EAD1D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Segurança</a:t>
              </a:r>
              <a:endParaRPr>
                <a:solidFill>
                  <a:srgbClr val="EAD1D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2" name="Google Shape;132;g981f43c747_2_2"/>
          <p:cNvGrpSpPr/>
          <p:nvPr/>
        </p:nvGrpSpPr>
        <p:grpSpPr>
          <a:xfrm>
            <a:off x="7973471" y="4814094"/>
            <a:ext cx="2050800" cy="590100"/>
            <a:chOff x="2332846" y="3635268"/>
            <a:chExt cx="2050800" cy="590100"/>
          </a:xfrm>
        </p:grpSpPr>
        <p:sp>
          <p:nvSpPr>
            <p:cNvPr id="133" name="Google Shape;133;g981f43c747_2_2"/>
            <p:cNvSpPr/>
            <p:nvPr/>
          </p:nvSpPr>
          <p:spPr>
            <a:xfrm>
              <a:off x="2332846" y="3635268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134" name="Google Shape;134;g981f43c747_2_2"/>
            <p:cNvSpPr txBox="1"/>
            <p:nvPr/>
          </p:nvSpPr>
          <p:spPr>
            <a:xfrm>
              <a:off x="2695550" y="3715375"/>
              <a:ext cx="13254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EAD1D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Financeiro</a:t>
              </a:r>
              <a:endParaRPr>
                <a:solidFill>
                  <a:srgbClr val="EAD1D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5" name="Google Shape;135;g981f43c747_2_2"/>
          <p:cNvGrpSpPr/>
          <p:nvPr/>
        </p:nvGrpSpPr>
        <p:grpSpPr>
          <a:xfrm>
            <a:off x="2220375" y="2678958"/>
            <a:ext cx="2050800" cy="590100"/>
            <a:chOff x="7240300" y="5005795"/>
            <a:chExt cx="2050800" cy="590100"/>
          </a:xfrm>
        </p:grpSpPr>
        <p:sp>
          <p:nvSpPr>
            <p:cNvPr id="136" name="Google Shape;136;g981f43c747_2_2"/>
            <p:cNvSpPr/>
            <p:nvPr/>
          </p:nvSpPr>
          <p:spPr>
            <a:xfrm>
              <a:off x="7240300" y="5005795"/>
              <a:ext cx="2050800" cy="590100"/>
            </a:xfrm>
            <a:prstGeom prst="roundRect">
              <a:avLst>
                <a:gd fmla="val 50000" name="adj"/>
              </a:avLst>
            </a:prstGeom>
            <a:solidFill>
              <a:srgbClr val="E1165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137" name="Google Shape;137;g981f43c747_2_2"/>
            <p:cNvSpPr txBox="1"/>
            <p:nvPr/>
          </p:nvSpPr>
          <p:spPr>
            <a:xfrm>
              <a:off x="7675725" y="5066725"/>
              <a:ext cx="13773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EAD1D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Marketing</a:t>
              </a:r>
              <a:endParaRPr>
                <a:solidFill>
                  <a:srgbClr val="EAD1D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8" name="Google Shape;138;g981f43c747_2_2"/>
          <p:cNvSpPr/>
          <p:nvPr/>
        </p:nvSpPr>
        <p:spPr>
          <a:xfrm>
            <a:off x="698775" y="5705038"/>
            <a:ext cx="5094000" cy="633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981f43c747_2_2"/>
          <p:cNvSpPr txBox="1"/>
          <p:nvPr/>
        </p:nvSpPr>
        <p:spPr>
          <a:xfrm>
            <a:off x="861925" y="5705038"/>
            <a:ext cx="4518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entury Gothic"/>
                <a:ea typeface="Century Gothic"/>
                <a:cs typeface="Century Gothic"/>
                <a:sym typeface="Century Gothic"/>
              </a:rPr>
              <a:t>Monitoramento de duração de comerciais e propagandas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>
            <a:off x="8074475" y="1701125"/>
            <a:ext cx="3815100" cy="24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5101675" y="1765000"/>
            <a:ext cx="2637900" cy="23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163650" y="1149111"/>
            <a:ext cx="35061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de Imagens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812" y="1922673"/>
            <a:ext cx="2576374" cy="17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4">
            <a:alphaModFix/>
          </a:blip>
          <a:srcRect b="10845" l="21326" r="21757" t="13304"/>
          <a:stretch/>
        </p:blipFill>
        <p:spPr>
          <a:xfrm>
            <a:off x="9902000" y="1969646"/>
            <a:ext cx="1641768" cy="14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6012" y="4674296"/>
            <a:ext cx="2825881" cy="1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4797" y="4632050"/>
            <a:ext cx="2576375" cy="158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72000" y="1969650"/>
            <a:ext cx="1485606" cy="14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3625" y="1900800"/>
            <a:ext cx="1820775" cy="1749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 txBox="1"/>
          <p:nvPr/>
        </p:nvSpPr>
        <p:spPr>
          <a:xfrm>
            <a:off x="1507200" y="3708500"/>
            <a:ext cx="3326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Fachadas de Agências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5787425" y="3643250"/>
            <a:ext cx="1485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Outdoors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8930750" y="3551825"/>
            <a:ext cx="19827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Logos diversos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3345750" y="6267900"/>
            <a:ext cx="13908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Cartões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7157600" y="6214050"/>
            <a:ext cx="19827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Propagandas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11"/>
          <p:cNvSpPr/>
          <p:nvPr/>
        </p:nvSpPr>
        <p:spPr>
          <a:xfrm>
            <a:off x="1352700" y="1765000"/>
            <a:ext cx="3330600" cy="23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2277688" y="4404875"/>
            <a:ext cx="3330600" cy="23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/>
          <p:nvPr/>
        </p:nvSpPr>
        <p:spPr>
          <a:xfrm>
            <a:off x="6483638" y="4404900"/>
            <a:ext cx="3330600" cy="23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205275" y="1221861"/>
            <a:ext cx="35061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Produção de dados...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75" y="2754636"/>
            <a:ext cx="57150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912675" y="2138725"/>
            <a:ext cx="4666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0E51"/>
              </a:buClr>
              <a:buSzPts val="2000"/>
              <a:buFont typeface="Century Gothic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do Image Data Generator 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4">
            <a:alphaModFix/>
          </a:blip>
          <a:srcRect b="16995" l="32352" r="32049" t="16167"/>
          <a:stretch/>
        </p:blipFill>
        <p:spPr>
          <a:xfrm>
            <a:off x="7353723" y="2408767"/>
            <a:ext cx="1134795" cy="1118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tão Itaú: crédito simples, rápido e 100% online - Serasa eCred" id="171" name="Google Shape;171;p10"/>
          <p:cNvPicPr preferRelativeResize="0"/>
          <p:nvPr/>
        </p:nvPicPr>
        <p:blipFill rotWithShape="1">
          <a:blip r:embed="rId5">
            <a:alphaModFix/>
          </a:blip>
          <a:srcRect b="27275" l="33247" r="33156" t="28249"/>
          <a:stretch/>
        </p:blipFill>
        <p:spPr>
          <a:xfrm>
            <a:off x="9810211" y="2386571"/>
            <a:ext cx="1171430" cy="116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9472824" y="3776854"/>
            <a:ext cx="1846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 imagens originais.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7082574" y="3776854"/>
            <a:ext cx="1846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110 imagens originais.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6392450" y="4977950"/>
            <a:ext cx="5479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** As imagens geradas que por motivos de angulação perderam o logo existente foram descartadas. 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78" y="2777538"/>
            <a:ext cx="1879555" cy="187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849578" y="4657093"/>
            <a:ext cx="1663739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1.606 imagens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artão Itaú: crédito simples, rápido e 100% online - Serasa eCred" id="182" name="Google Shape;182;p6"/>
          <p:cNvPicPr preferRelativeResize="0"/>
          <p:nvPr/>
        </p:nvPicPr>
        <p:blipFill rotWithShape="1">
          <a:blip r:embed="rId4">
            <a:alphaModFix/>
          </a:blip>
          <a:srcRect b="27272" l="33246" r="33157" t="28250"/>
          <a:stretch/>
        </p:blipFill>
        <p:spPr>
          <a:xfrm>
            <a:off x="4267974" y="4713321"/>
            <a:ext cx="1171429" cy="11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5">
            <a:alphaModFix/>
          </a:blip>
          <a:srcRect b="16992" l="32353" r="32048" t="16169"/>
          <a:stretch/>
        </p:blipFill>
        <p:spPr>
          <a:xfrm>
            <a:off x="4213023" y="1972792"/>
            <a:ext cx="1134794" cy="11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2885364" y="2429489"/>
            <a:ext cx="1171428" cy="301905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B121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5483199" y="2196554"/>
            <a:ext cx="1846069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1.016 Logos do Bradesco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5483199" y="4986888"/>
            <a:ext cx="1846069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590 Logos do Itaú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8356209" y="2196554"/>
            <a:ext cx="2986213" cy="3671667"/>
            <a:chOff x="8356209" y="1659988"/>
            <a:chExt cx="2986213" cy="3671667"/>
          </a:xfrm>
        </p:grpSpPr>
        <p:grpSp>
          <p:nvGrpSpPr>
            <p:cNvPr id="188" name="Google Shape;188;p6"/>
            <p:cNvGrpSpPr/>
            <p:nvPr/>
          </p:nvGrpSpPr>
          <p:grpSpPr>
            <a:xfrm>
              <a:off x="8470297" y="1810589"/>
              <a:ext cx="2640725" cy="3236822"/>
              <a:chOff x="8484365" y="1853339"/>
              <a:chExt cx="2640725" cy="3236822"/>
            </a:xfrm>
          </p:grpSpPr>
          <p:pic>
            <p:nvPicPr>
              <p:cNvPr id="189" name="Google Shape;189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676432" y="2263675"/>
                <a:ext cx="2448658" cy="2330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0" name="Google Shape;190;p6"/>
              <p:cNvSpPr txBox="1"/>
              <p:nvPr/>
            </p:nvSpPr>
            <p:spPr>
              <a:xfrm>
                <a:off x="8907832" y="4657093"/>
                <a:ext cx="2217258" cy="433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pt-BR" sz="20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b="1" i="0" lang="pt-BR" sz="1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Treinamento       Teste</a:t>
                </a:r>
                <a:endParaRPr b="1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1" name="Google Shape;191;p6"/>
              <p:cNvSpPr txBox="1"/>
              <p:nvPr/>
            </p:nvSpPr>
            <p:spPr>
              <a:xfrm>
                <a:off x="8484365" y="1853339"/>
                <a:ext cx="2576703" cy="57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pt-BR" sz="20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Divisão da Base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 txBox="1"/>
              <p:nvPr/>
            </p:nvSpPr>
            <p:spPr>
              <a:xfrm>
                <a:off x="9168378" y="2630873"/>
                <a:ext cx="705294" cy="406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pt-BR" sz="20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20%</a:t>
                </a:r>
                <a:endParaRPr b="1" i="0" sz="20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9681177" y="3533572"/>
                <a:ext cx="783398" cy="406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pt-BR" sz="20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80%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8848580" y="4882137"/>
                <a:ext cx="129592" cy="140033"/>
              </a:xfrm>
              <a:prstGeom prst="rect">
                <a:avLst/>
              </a:prstGeom>
              <a:solidFill>
                <a:srgbClr val="4472C4"/>
              </a:solidFill>
              <a:ln cap="flat" cmpd="sng" w="25400">
                <a:solidFill>
                  <a:srgbClr val="3153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10267066" y="4865721"/>
                <a:ext cx="129592" cy="140033"/>
              </a:xfrm>
              <a:prstGeom prst="rect">
                <a:avLst/>
              </a:prstGeom>
              <a:solidFill>
                <a:srgbClr val="DD043E"/>
              </a:solidFill>
              <a:ln cap="flat" cmpd="sng" w="25400">
                <a:solidFill>
                  <a:srgbClr val="DD04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6" name="Google Shape;196;p6"/>
            <p:cNvSpPr/>
            <p:nvPr/>
          </p:nvSpPr>
          <p:spPr>
            <a:xfrm>
              <a:off x="8356209" y="1659988"/>
              <a:ext cx="2986213" cy="3671667"/>
            </a:xfrm>
            <a:prstGeom prst="rect">
              <a:avLst/>
            </a:prstGeom>
            <a:noFill/>
            <a:ln cap="flat" cmpd="sng" w="25400">
              <a:solidFill>
                <a:srgbClr val="B121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"/>
          <p:cNvSpPr txBox="1"/>
          <p:nvPr/>
        </p:nvSpPr>
        <p:spPr>
          <a:xfrm>
            <a:off x="205275" y="1221850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Contextualização dos dados...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b1b6b4d1e2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425" y="1581600"/>
            <a:ext cx="7869300" cy="48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b1b6b4d1e2_0_13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b1b6b4d1e2_0_13"/>
          <p:cNvSpPr txBox="1"/>
          <p:nvPr/>
        </p:nvSpPr>
        <p:spPr>
          <a:xfrm>
            <a:off x="406350" y="1204913"/>
            <a:ext cx="4269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rgbClr val="B121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-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only look once</a:t>
            </a:r>
            <a:r>
              <a:rPr b="1" i="0" lang="pt-BR" sz="2400" u="none" cap="none" strike="noStrike">
                <a:solidFill>
                  <a:srgbClr val="B121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2400" u="none" cap="none" strike="noStrike">
              <a:solidFill>
                <a:srgbClr val="B121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Google Shape;205;gb1b6b4d1e2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675" y="3667225"/>
            <a:ext cx="1180250" cy="11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b1b6b4d1e2_0_13"/>
          <p:cNvSpPr txBox="1"/>
          <p:nvPr/>
        </p:nvSpPr>
        <p:spPr>
          <a:xfrm>
            <a:off x="90000" y="2708625"/>
            <a:ext cx="3982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unifica de objeto em tempo real.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gb1b6b4d1e2_0_13"/>
          <p:cNvSpPr txBox="1"/>
          <p:nvPr/>
        </p:nvSpPr>
        <p:spPr>
          <a:xfrm>
            <a:off x="406350" y="5102750"/>
            <a:ext cx="3350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Versão utilizada: YOLO v4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2fc49b5f1_0_0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Arquitetura YOLO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b2fc49b5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007050"/>
            <a:ext cx="10295250" cy="57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9183613" y="212227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6194438" y="211462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216100" y="211462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3205275" y="2122275"/>
            <a:ext cx="2868000" cy="39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15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205275" y="86650"/>
            <a:ext cx="6081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Ferramentas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675" y="2825075"/>
            <a:ext cx="1371600" cy="13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4">
            <a:alphaModFix/>
          </a:blip>
          <a:srcRect b="17135" l="0" r="0" t="0"/>
          <a:stretch/>
        </p:blipFill>
        <p:spPr>
          <a:xfrm>
            <a:off x="9987288" y="2839500"/>
            <a:ext cx="1371600" cy="14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875" y="2825075"/>
            <a:ext cx="2541328" cy="251208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3921375" y="2245625"/>
            <a:ext cx="1740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 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1863" y="4794175"/>
            <a:ext cx="2262474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836613" y="2282075"/>
            <a:ext cx="1740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 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5113" y="4255025"/>
            <a:ext cx="1589524" cy="15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8380" y="441317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6479425" y="2245625"/>
            <a:ext cx="2541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/ IDE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6815000" y="4102075"/>
            <a:ext cx="1740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 Image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36750" y="2825063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/>
          <p:nvPr/>
        </p:nvSpPr>
        <p:spPr>
          <a:xfrm>
            <a:off x="6662600" y="5397475"/>
            <a:ext cx="2060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Colab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9884075" y="2207225"/>
            <a:ext cx="2541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1066775" y="5397475"/>
            <a:ext cx="1314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Darknet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216100" y="1103300"/>
            <a:ext cx="5067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Tecnologias utilizadas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2020-08-17T11:29:49Z</dcterms:created>
  <dc:creator>JUAN FLORENCIO VALDIVIA GUEVARA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0x010100DEE91258AD63D04C90905413C559D2D4</vt:lpwstr>
  </property>
</Properties>
</file>